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313" r:id="rId4"/>
    <p:sldId id="321" r:id="rId5"/>
    <p:sldId id="325" r:id="rId6"/>
    <p:sldId id="326" r:id="rId7"/>
    <p:sldId id="327" r:id="rId8"/>
    <p:sldId id="324" r:id="rId9"/>
  </p:sldIdLst>
  <p:sldSz cx="9906000" cy="6858000" type="A4"/>
  <p:notesSz cx="6864350" cy="9996488"/>
  <p:embeddedFontLst>
    <p:embeddedFont>
      <p:font typeface="Book Antiqua" panose="02040602050305030304" pitchFamily="18" charset="0"/>
      <p:regular r:id="rId11"/>
      <p:bold r:id="rId12"/>
      <p:italic r:id="rId13"/>
      <p:boldItalic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2B4A"/>
    <a:srgbClr val="5C2E00"/>
    <a:srgbClr val="262626"/>
    <a:srgbClr val="5F5F5F"/>
    <a:srgbClr val="000000"/>
    <a:srgbClr val="FFFFFF"/>
    <a:srgbClr val="C91C1D"/>
    <a:srgbClr val="404F21"/>
    <a:srgbClr val="C7A913"/>
    <a:srgbClr val="E8C5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84864" autoAdjust="0"/>
  </p:normalViewPr>
  <p:slideViewPr>
    <p:cSldViewPr>
      <p:cViewPr varScale="1">
        <p:scale>
          <a:sx n="80" d="100"/>
          <a:sy n="80" d="100"/>
        </p:scale>
        <p:origin x="114" y="450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552" cy="499824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8210" y="0"/>
            <a:ext cx="2974552" cy="499824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r">
              <a:defRPr sz="1300"/>
            </a:lvl1pPr>
          </a:lstStyle>
          <a:p>
            <a:fld id="{F25F4E48-68E1-4BB1-9CA5-6A6E30F3E36D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25488" y="749300"/>
            <a:ext cx="5413375" cy="3749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41" tIns="48171" rIns="96341" bIns="4817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435" y="4748332"/>
            <a:ext cx="5491480" cy="4498420"/>
          </a:xfrm>
          <a:prstGeom prst="rect">
            <a:avLst/>
          </a:prstGeom>
        </p:spPr>
        <p:txBody>
          <a:bodyPr vert="horz" lIns="96341" tIns="48171" rIns="96341" bIns="48171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4929"/>
            <a:ext cx="2974552" cy="499824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8210" y="9494929"/>
            <a:ext cx="2974552" cy="499824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r">
              <a:defRPr sz="1300"/>
            </a:lvl1pPr>
          </a:lstStyle>
          <a:p>
            <a:fld id="{6C5A4F86-C80D-4A48-8852-DE65FD957F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895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A4F86-C80D-4A48-8852-DE65FD957FC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219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동영상에 포함되어 있는 음성에 대해서도 자막을 생성한다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음성 자동인식 엔진을 이용하여 음성을 인식하여 텍스트 정보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즉 자막을 생성한다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생성된 자막을 사용자의 로컬 저장소에 시간 정보</a:t>
            </a:r>
            <a:r>
              <a:rPr lang="ko-KR" altLang="en-US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함께 저장한다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A4F86-C80D-4A48-8852-DE65FD957FC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044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맑은 고딕" panose="020B0503020000020004" pitchFamily="50" charset="-127"/>
              <a:buChar char="-"/>
              <a:tabLst/>
              <a:defRPr/>
            </a:pPr>
            <a:r>
              <a:rPr lang="ko-KR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사용자가 동영상에 대해 원하는 위치에 원하는 자막을 생성할 수 있는 자막 제작 툴을 제공한다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생성되는 자막은 동영상의 시간 정보를 함께 가져오기 때문에 동영상 내 사용자가 원하는 부분과 연계된다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buFont typeface="맑은 고딕" panose="020B0503020000020004" pitchFamily="50" charset="-127"/>
              <a:buChar char="-"/>
            </a:pPr>
            <a:endParaRPr lang="en-US" altLang="ko-KR" sz="1800" kern="100" dirty="0">
              <a:solidFill>
                <a:srgbClr val="000000"/>
              </a:solidFill>
              <a:effectLst/>
              <a:latin typeface="Book Antiqua" panose="02040602050305030304" pitchFamily="18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lvl="0" indent="-342900" algn="just" latinLnBrk="1">
              <a:buFont typeface="맑은 고딕" panose="020B0503020000020004" pitchFamily="50" charset="-127"/>
              <a:buChar char="-"/>
            </a:pPr>
            <a:r>
              <a:rPr lang="ko-KR" altLang="ko-KR" sz="1800" kern="10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사용자가 생성한 자막은 사용자의 로컬 저장소에 저장된다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lang="ko-KR" altLang="ko-KR" sz="1800" kern="100" dirty="0">
              <a:effectLst/>
              <a:latin typeface="바탕" panose="02030600000101010101" pitchFamily="18" charset="-127"/>
              <a:ea typeface="바탕" panose="02030600000101010101" pitchFamily="18" charset="-127"/>
              <a:cs typeface="Arial" panose="020B0604020202020204" pitchFamily="34" charset="0"/>
            </a:endParaRPr>
          </a:p>
          <a:p>
            <a:pPr marL="508000" algn="just" latinLnBrk="1"/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바탕" panose="02030600000101010101" pitchFamily="18" charset="-127"/>
                <a:cs typeface="Arial" panose="020B0604020202020204" pitchFamily="34" charset="0"/>
              </a:rPr>
              <a:t> </a:t>
            </a:r>
            <a:endParaRPr lang="ko-KR" altLang="ko-KR" sz="1800" kern="100" dirty="0">
              <a:effectLst/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buFont typeface="맑은 고딕" panose="020B0503020000020004" pitchFamily="50" charset="-127"/>
              <a:buChar char="-"/>
            </a:pPr>
            <a:r>
              <a:rPr lang="ko-KR" altLang="ko-KR" sz="1800" kern="10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사용자가 수정을 원할 시에 저장된 자막을 프로그램으로 불러와서 수정할 수 있다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lang="ko-KR" altLang="ko-KR" sz="1800" kern="100" dirty="0">
              <a:effectLst/>
              <a:latin typeface="바탕" panose="02030600000101010101" pitchFamily="18" charset="-127"/>
              <a:ea typeface="바탕" panose="02030600000101010101" pitchFamily="18" charset="-127"/>
              <a:cs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A4F86-C80D-4A48-8852-DE65FD957FC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596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미리 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ODF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파일로 준비한 사전 자료를 불러와 실시간 영상 혹은 녹화 영상과 함께 출력할 수 있다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녹화되고 있는 실시간 영상을 통해서 원하는 지점에 매칭 시키면 출력 자료의 타임라인이 저장되어 후에 시간 정보를 가진 자막으로 활용된다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로컬 저장소에 저장할 수 있다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A4F86-C80D-4A48-8852-DE65FD957FC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697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96E3D-863A-43CB-A884-1242DF398EC5}" type="datetime1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840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0B2D7-714F-4D76-B2E7-D7729ABE2C84}" type="datetime1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865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80337" y="274639"/>
            <a:ext cx="241458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6575" y="274639"/>
            <a:ext cx="7078663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AB1DC-7E93-4497-ACA5-CE4AF36E7D1D}" type="datetime1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782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3D3B-1B0B-4A9B-B790-BF43EB89F049}" type="datetime1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729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511A7-C6D3-490F-821D-A0C98B660A08}" type="datetime1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104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575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48300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5AC88-F925-41B5-A4A7-FC60F7B0CC2F}" type="datetime1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419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CCAED-637F-4EC1-8E27-0F525DE32356}" type="datetime1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228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790B3-2C5D-4008-A706-4145971C83B6}" type="datetime1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831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C78F3-7B67-4102-8A36-7F9EBBA5AE07}" type="datetime1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574866" y="649673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482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FECC5-0CB1-41FE-BAF2-1D0BF715A667}" type="datetime1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999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7CA17-F180-4044-9C8C-BEE3E4F0C329}" type="datetime1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495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6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D15B6-D266-437C-830B-8FB748F7AFCF}" type="datetime1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574866" y="649673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-87560" y="6830702"/>
            <a:ext cx="10081120" cy="864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07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1</a:t>
            </a:fld>
            <a:endParaRPr lang="ko-KR" altLang="en-US"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78431" y="1639840"/>
            <a:ext cx="8549136" cy="4388999"/>
            <a:chOff x="678430" y="1639840"/>
            <a:chExt cx="8549136" cy="4388999"/>
          </a:xfrm>
        </p:grpSpPr>
        <p:sp>
          <p:nvSpPr>
            <p:cNvPr id="5" name="TextBox 4"/>
            <p:cNvSpPr txBox="1"/>
            <p:nvPr/>
          </p:nvSpPr>
          <p:spPr>
            <a:xfrm>
              <a:off x="678430" y="1639840"/>
              <a:ext cx="854913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000" b="1" dirty="0" err="1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비대면</a:t>
              </a:r>
              <a:r>
                <a:rPr lang="ko-KR" altLang="en-US" sz="3000" b="1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 환경에서의 효과적인 교육 및 비즈니스를 위한</a:t>
              </a:r>
              <a:endParaRPr lang="en-US" altLang="ko-KR" sz="3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endParaRPr>
            </a:p>
            <a:p>
              <a:pPr algn="ctr"/>
              <a:r>
                <a:rPr lang="ko-KR" altLang="en-US" sz="3000" b="1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개인 맞춤형 융합 콘텐츠 생성 기반 기술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066696" y="5013176"/>
              <a:ext cx="177260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>
                  <a:gradFill>
                    <a:gsLst>
                      <a:gs pos="10000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2016112166 </a:t>
              </a:r>
              <a:r>
                <a:rPr lang="ko-KR" altLang="en-US" sz="1500">
                  <a:gradFill>
                    <a:gsLst>
                      <a:gs pos="10000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김윤호</a:t>
              </a:r>
              <a:endParaRPr lang="en-US" altLang="ko-KR" sz="1500"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endParaRPr>
            </a:p>
            <a:p>
              <a:pPr algn="ctr"/>
              <a:r>
                <a:rPr lang="en-US" altLang="ko-KR" sz="1500">
                  <a:gradFill>
                    <a:gsLst>
                      <a:gs pos="10000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2017112085 </a:t>
              </a:r>
              <a:r>
                <a:rPr lang="ko-KR" altLang="en-US" sz="1500">
                  <a:gradFill>
                    <a:gsLst>
                      <a:gs pos="10000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이유경</a:t>
              </a:r>
              <a:endParaRPr lang="en-US" altLang="ko-KR" sz="1500"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endParaRPr>
            </a:p>
            <a:p>
              <a:pPr algn="ctr"/>
              <a:r>
                <a:rPr lang="en-US" altLang="ko-KR" sz="1500">
                  <a:gradFill>
                    <a:gsLst>
                      <a:gs pos="10000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2017112099 </a:t>
              </a:r>
              <a:r>
                <a:rPr lang="ko-KR" altLang="en-US" sz="1500">
                  <a:gradFill>
                    <a:gsLst>
                      <a:gs pos="10000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조민지</a:t>
              </a:r>
              <a:endParaRPr lang="en-US" altLang="ko-KR" sz="1500"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endParaRPr>
            </a:p>
            <a:p>
              <a:pPr algn="ctr"/>
              <a:r>
                <a:rPr lang="en-US" altLang="ko-KR" sz="1500">
                  <a:gradFill>
                    <a:gsLst>
                      <a:gs pos="10000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2017111718 </a:t>
              </a:r>
              <a:r>
                <a:rPr lang="ko-KR" altLang="en-US" sz="1500">
                  <a:gradFill>
                    <a:gsLst>
                      <a:gs pos="10000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홍은주</a:t>
              </a:r>
              <a:endParaRPr lang="ko-KR" altLang="en-US" sz="1500" dirty="0"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2654482" y="2708920"/>
              <a:ext cx="468052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F8EA02E-170F-4BCC-85CE-349C22CF4A6D}"/>
                </a:ext>
              </a:extLst>
            </p:cNvPr>
            <p:cNvSpPr txBox="1"/>
            <p:nvPr/>
          </p:nvSpPr>
          <p:spPr>
            <a:xfrm>
              <a:off x="4330071" y="2854671"/>
              <a:ext cx="124585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b="1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10</a:t>
              </a:r>
              <a:r>
                <a:rPr lang="ko-KR" altLang="en-US" sz="1500" b="1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주차 발표</a:t>
              </a:r>
              <a:endParaRPr lang="ko-KR" altLang="en-US" sz="15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D0F780-0D0D-4089-9864-6DF59F909BEA}"/>
                </a:ext>
              </a:extLst>
            </p:cNvPr>
            <p:cNvSpPr txBox="1"/>
            <p:nvPr/>
          </p:nvSpPr>
          <p:spPr>
            <a:xfrm>
              <a:off x="4514414" y="4705399"/>
              <a:ext cx="87716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500" b="1">
                  <a:gradFill>
                    <a:gsLst>
                      <a:gs pos="10000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김이홍조</a:t>
              </a:r>
              <a:endParaRPr lang="ko-KR" altLang="en-US" sz="1500" b="1" dirty="0"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9945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861138" y="1767396"/>
            <a:ext cx="1944216" cy="80905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aleway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5358" y="1894924"/>
            <a:ext cx="8803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목차</a:t>
            </a:r>
            <a:endParaRPr lang="ko-KR" altLang="en-US" sz="3000" b="1" dirty="0">
              <a:gradFill>
                <a:gsLst>
                  <a:gs pos="100000">
                    <a:schemeClr val="bg1"/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>
                <a:latin typeface="Raleway" pitchFamily="34" charset="0"/>
              </a:rPr>
              <a:t>2</a:t>
            </a:fld>
            <a:endParaRPr lang="ko-KR" altLang="en-US">
              <a:latin typeface="Raleway" pitchFamily="34" charset="0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2805354" y="2171924"/>
            <a:ext cx="710064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9C71387-4336-4BFA-8B01-874DA4941C4F}"/>
              </a:ext>
            </a:extLst>
          </p:cNvPr>
          <p:cNvSpPr txBox="1"/>
          <p:nvPr/>
        </p:nvSpPr>
        <p:spPr>
          <a:xfrm>
            <a:off x="1832447" y="3146562"/>
            <a:ext cx="28007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1. </a:t>
            </a:r>
            <a:r>
              <a:rPr lang="ko-KR" altLang="en-US" sz="3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프로젝트 개요</a:t>
            </a:r>
            <a:endParaRPr lang="ko-KR" altLang="en-US" sz="3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071C08-EC81-4077-8D83-B64DE9D8F8A2}"/>
              </a:ext>
            </a:extLst>
          </p:cNvPr>
          <p:cNvSpPr txBox="1"/>
          <p:nvPr/>
        </p:nvSpPr>
        <p:spPr>
          <a:xfrm>
            <a:off x="1833248" y="5229200"/>
            <a:ext cx="29193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3. </a:t>
            </a:r>
            <a:r>
              <a:rPr lang="ko-KR" altLang="en-US" sz="3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차후 진행 계획</a:t>
            </a:r>
            <a:endParaRPr lang="ko-KR" altLang="en-US" sz="3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ACAB7A-81AE-4333-9373-BFD9A663D93E}"/>
              </a:ext>
            </a:extLst>
          </p:cNvPr>
          <p:cNvSpPr txBox="1"/>
          <p:nvPr/>
        </p:nvSpPr>
        <p:spPr>
          <a:xfrm>
            <a:off x="1832447" y="4190600"/>
            <a:ext cx="29209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2. </a:t>
            </a:r>
            <a:r>
              <a:rPr lang="ko-KR" altLang="en-US" sz="3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진행 상황 보고</a:t>
            </a:r>
            <a:endParaRPr lang="ko-KR" altLang="en-US" sz="3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6657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320675" y="1268760"/>
            <a:ext cx="9240837" cy="5256584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32EFBB-2780-4813-8814-F14840B9BEE3}"/>
              </a:ext>
            </a:extLst>
          </p:cNvPr>
          <p:cNvSpPr/>
          <p:nvPr/>
        </p:nvSpPr>
        <p:spPr>
          <a:xfrm>
            <a:off x="776536" y="3084970"/>
            <a:ext cx="5271384" cy="2974262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-7734" y="332648"/>
            <a:ext cx="2152422" cy="50405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cxnSp>
        <p:nvCxnSpPr>
          <p:cNvPr id="49" name="직선 연결선 48"/>
          <p:cNvCxnSpPr>
            <a:cxnSpLocks/>
          </p:cNvCxnSpPr>
          <p:nvPr/>
        </p:nvCxnSpPr>
        <p:spPr>
          <a:xfrm>
            <a:off x="0" y="836708"/>
            <a:ext cx="990600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http://www.clker.com/cliparts/v/B/7/n/s/8/free-vector-pers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A310BD-E5AD-4566-9A36-351509479E89}"/>
              </a:ext>
            </a:extLst>
          </p:cNvPr>
          <p:cNvSpPr txBox="1"/>
          <p:nvPr/>
        </p:nvSpPr>
        <p:spPr>
          <a:xfrm>
            <a:off x="2144688" y="271357"/>
            <a:ext cx="7704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프로젝트 개요</a:t>
            </a:r>
            <a:endParaRPr lang="ko-KR" altLang="en-US" sz="3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8FED23-BFF9-4D90-8019-19F9EEF54379}"/>
              </a:ext>
            </a:extLst>
          </p:cNvPr>
          <p:cNvSpPr txBox="1"/>
          <p:nvPr/>
        </p:nvSpPr>
        <p:spPr>
          <a:xfrm>
            <a:off x="2036141" y="1822178"/>
            <a:ext cx="57695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비대면 환경에서의 효과적인 교육 및 비즈니스를 위한</a:t>
            </a:r>
            <a:endParaRPr lang="en-US" altLang="ko-KR" sz="2000" b="1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pPr algn="ctr"/>
            <a:r>
              <a:rPr lang="ko-KR" altLang="en-US" sz="2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개인 맞춤형 융합 콘텐츠 생성 기반 기술</a:t>
            </a:r>
            <a:endParaRPr lang="ko-KR" altLang="en-US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4DADFD-DF86-4F19-8AD5-28EC41FAEE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145" y="3535386"/>
            <a:ext cx="820692" cy="8206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517037B-8A58-441F-9B5A-20B2F49E6F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831" y="3371922"/>
            <a:ext cx="1690577" cy="16905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3D19420-673B-437A-8018-A602E37046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141" y="4572101"/>
            <a:ext cx="820693" cy="8206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4C8584-F657-4F3B-8A5D-856B334C460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39" y="4572103"/>
            <a:ext cx="820692" cy="82069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F5BAF44-F6C4-4DDF-962E-AF91A7A53885}"/>
              </a:ext>
            </a:extLst>
          </p:cNvPr>
          <p:cNvSpPr txBox="1"/>
          <p:nvPr/>
        </p:nvSpPr>
        <p:spPr>
          <a:xfrm>
            <a:off x="2927571" y="3515765"/>
            <a:ext cx="302839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- AI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 자동 자막 생성 및</a:t>
            </a:r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  사용자 지정 자막 생성</a:t>
            </a:r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r>
              <a:rPr lang="en-US" altLang="ko-KR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- 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자막 통합 관리 및 검색</a:t>
            </a:r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r>
              <a:rPr lang="en-US" altLang="ko-KR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-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웹 기반 동영상 플레이어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6DFDC2-68C7-440F-A84F-CDCFF1503AD5}"/>
              </a:ext>
            </a:extLst>
          </p:cNvPr>
          <p:cNvSpPr txBox="1"/>
          <p:nvPr/>
        </p:nvSpPr>
        <p:spPr>
          <a:xfrm>
            <a:off x="7247512" y="5205083"/>
            <a:ext cx="1114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자막기술</a:t>
            </a:r>
            <a:endParaRPr lang="ko-KR" altLang="en-US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8324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320675" y="1268760"/>
            <a:ext cx="9240837" cy="5256584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-7734" y="332648"/>
            <a:ext cx="2152422" cy="50405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cxnSp>
        <p:nvCxnSpPr>
          <p:cNvPr id="49" name="직선 연결선 48"/>
          <p:cNvCxnSpPr>
            <a:cxnSpLocks/>
          </p:cNvCxnSpPr>
          <p:nvPr/>
        </p:nvCxnSpPr>
        <p:spPr>
          <a:xfrm>
            <a:off x="0" y="836708"/>
            <a:ext cx="990600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http://www.clker.com/cliparts/v/B/7/n/s/8/free-vector-pers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A310BD-E5AD-4566-9A36-351509479E89}"/>
              </a:ext>
            </a:extLst>
          </p:cNvPr>
          <p:cNvSpPr txBox="1"/>
          <p:nvPr/>
        </p:nvSpPr>
        <p:spPr>
          <a:xfrm>
            <a:off x="2144688" y="271357"/>
            <a:ext cx="7704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2.</a:t>
            </a:r>
            <a:r>
              <a:rPr lang="ko-KR" altLang="en-US" sz="3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 진행 상황 보고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FA8BA6-2299-46A7-97BA-67CDCD5C8753}"/>
              </a:ext>
            </a:extLst>
          </p:cNvPr>
          <p:cNvSpPr txBox="1"/>
          <p:nvPr/>
        </p:nvSpPr>
        <p:spPr>
          <a:xfrm>
            <a:off x="425158" y="1412776"/>
            <a:ext cx="89923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자막 종류 세분화</a:t>
            </a:r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12802A-77EF-47F8-AE5D-6E139BA1AD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8" t="4411" r="7736" b="14349"/>
          <a:stretch/>
        </p:blipFill>
        <p:spPr>
          <a:xfrm>
            <a:off x="760328" y="2654038"/>
            <a:ext cx="2616144" cy="24853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C643E33-E0CF-48F6-8287-025D4D6CCB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2" t="14004" r="22427" b="26420"/>
          <a:stretch/>
        </p:blipFill>
        <p:spPr>
          <a:xfrm>
            <a:off x="6505713" y="2672958"/>
            <a:ext cx="2435866" cy="24853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42BDF92-8C37-4BA3-8E16-597E8ADEB3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0" r="13544" b="14879"/>
          <a:stretch/>
        </p:blipFill>
        <p:spPr>
          <a:xfrm>
            <a:off x="3927199" y="2614555"/>
            <a:ext cx="2249937" cy="25649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1D5C94-2B70-494E-8015-3187C11DFD4B}"/>
              </a:ext>
            </a:extLst>
          </p:cNvPr>
          <p:cNvSpPr txBox="1"/>
          <p:nvPr/>
        </p:nvSpPr>
        <p:spPr>
          <a:xfrm>
            <a:off x="1568624" y="5170640"/>
            <a:ext cx="15432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AI 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음성인식</a:t>
            </a:r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8BA7D0-0E40-44E1-ABBC-971D1F836319}"/>
              </a:ext>
            </a:extLst>
          </p:cNvPr>
          <p:cNvSpPr txBox="1"/>
          <p:nvPr/>
        </p:nvSpPr>
        <p:spPr>
          <a:xfrm>
            <a:off x="4280523" y="5158296"/>
            <a:ext cx="1543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사용자 생성 </a:t>
            </a:r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684F71-34FC-46F6-809D-3AA70C7D895C}"/>
              </a:ext>
            </a:extLst>
          </p:cNvPr>
          <p:cNvSpPr txBox="1"/>
          <p:nvPr/>
        </p:nvSpPr>
        <p:spPr>
          <a:xfrm>
            <a:off x="7185248" y="5170640"/>
            <a:ext cx="1543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ODF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 파일</a:t>
            </a:r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5035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320675" y="1268760"/>
            <a:ext cx="9240837" cy="5256584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-7734" y="332648"/>
            <a:ext cx="2152422" cy="50405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cxnSp>
        <p:nvCxnSpPr>
          <p:cNvPr id="49" name="직선 연결선 48"/>
          <p:cNvCxnSpPr>
            <a:cxnSpLocks/>
          </p:cNvCxnSpPr>
          <p:nvPr/>
        </p:nvCxnSpPr>
        <p:spPr>
          <a:xfrm>
            <a:off x="0" y="836708"/>
            <a:ext cx="990600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http://www.clker.com/cliparts/v/B/7/n/s/8/free-vector-pers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A310BD-E5AD-4566-9A36-351509479E89}"/>
              </a:ext>
            </a:extLst>
          </p:cNvPr>
          <p:cNvSpPr txBox="1"/>
          <p:nvPr/>
        </p:nvSpPr>
        <p:spPr>
          <a:xfrm>
            <a:off x="2144688" y="271357"/>
            <a:ext cx="7704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2.</a:t>
            </a:r>
            <a:r>
              <a:rPr lang="ko-KR" altLang="en-US" sz="3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 진행 상황 보고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FA8BA6-2299-46A7-97BA-67CDCD5C8753}"/>
              </a:ext>
            </a:extLst>
          </p:cNvPr>
          <p:cNvSpPr txBox="1"/>
          <p:nvPr/>
        </p:nvSpPr>
        <p:spPr>
          <a:xfrm>
            <a:off x="425158" y="1412776"/>
            <a:ext cx="89923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자막 종류 세분화</a:t>
            </a:r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1D5C94-2B70-494E-8015-3187C11DFD4B}"/>
              </a:ext>
            </a:extLst>
          </p:cNvPr>
          <p:cNvSpPr txBox="1"/>
          <p:nvPr/>
        </p:nvSpPr>
        <p:spPr>
          <a:xfrm>
            <a:off x="1068477" y="1844827"/>
            <a:ext cx="21768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- AI 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음성인식</a:t>
            </a:r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ECA9C8F-B625-41CF-9EF9-DE872ADD0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07" y="2477272"/>
            <a:ext cx="6410444" cy="360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3D87244B-7907-48FF-BD77-BE9910F836D0}"/>
              </a:ext>
            </a:extLst>
          </p:cNvPr>
          <p:cNvSpPr/>
          <p:nvPr/>
        </p:nvSpPr>
        <p:spPr>
          <a:xfrm>
            <a:off x="2360712" y="5589240"/>
            <a:ext cx="419461" cy="44767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83D0F1C-51E3-41B6-93FA-253C7412B222}"/>
              </a:ext>
            </a:extLst>
          </p:cNvPr>
          <p:cNvSpPr/>
          <p:nvPr/>
        </p:nvSpPr>
        <p:spPr>
          <a:xfrm>
            <a:off x="5457056" y="2519143"/>
            <a:ext cx="419461" cy="44767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30EE402-D160-430A-A986-92D9543B9C87}"/>
              </a:ext>
            </a:extLst>
          </p:cNvPr>
          <p:cNvSpPr/>
          <p:nvPr/>
        </p:nvSpPr>
        <p:spPr>
          <a:xfrm>
            <a:off x="5382716" y="2952240"/>
            <a:ext cx="1434068" cy="132343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208DB0-48EE-450D-81B2-77DD1656C3F5}"/>
              </a:ext>
            </a:extLst>
          </p:cNvPr>
          <p:cNvSpPr txBox="1"/>
          <p:nvPr/>
        </p:nvSpPr>
        <p:spPr>
          <a:xfrm>
            <a:off x="6902450" y="3437584"/>
            <a:ext cx="269698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동영상의 음성을 인식하여</a:t>
            </a:r>
            <a:endParaRPr lang="en-US" altLang="ko-KR" sz="1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r>
              <a:rPr lang="ko-KR" altLang="en-US" sz="14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자동 자막 생성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.</a:t>
            </a:r>
          </a:p>
          <a:p>
            <a:endParaRPr lang="en-US" altLang="ko-KR" sz="1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r>
              <a:rPr lang="ko-KR" altLang="en-US" sz="14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자막은 동영상의 시간 정보를 함께 저장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.</a:t>
            </a:r>
          </a:p>
          <a:p>
            <a:r>
              <a:rPr lang="en-US" altLang="ko-KR" sz="14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(</a:t>
            </a:r>
            <a:r>
              <a:rPr lang="ko-KR" altLang="en-US" sz="14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실시간 영상은 녹화 후부터 함께 생성됨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)</a:t>
            </a:r>
          </a:p>
          <a:p>
            <a:endParaRPr lang="en-US" altLang="ko-KR" sz="1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8089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320675" y="1268760"/>
            <a:ext cx="9240837" cy="5256584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-7734" y="332648"/>
            <a:ext cx="2152422" cy="50405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cxnSp>
        <p:nvCxnSpPr>
          <p:cNvPr id="49" name="직선 연결선 48"/>
          <p:cNvCxnSpPr>
            <a:cxnSpLocks/>
          </p:cNvCxnSpPr>
          <p:nvPr/>
        </p:nvCxnSpPr>
        <p:spPr>
          <a:xfrm>
            <a:off x="0" y="836708"/>
            <a:ext cx="990600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http://www.clker.com/cliparts/v/B/7/n/s/8/free-vector-pers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A310BD-E5AD-4566-9A36-351509479E89}"/>
              </a:ext>
            </a:extLst>
          </p:cNvPr>
          <p:cNvSpPr txBox="1"/>
          <p:nvPr/>
        </p:nvSpPr>
        <p:spPr>
          <a:xfrm>
            <a:off x="2144688" y="271357"/>
            <a:ext cx="7704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2.</a:t>
            </a:r>
            <a:r>
              <a:rPr lang="ko-KR" altLang="en-US" sz="3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 진행 상황 보고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FA8BA6-2299-46A7-97BA-67CDCD5C8753}"/>
              </a:ext>
            </a:extLst>
          </p:cNvPr>
          <p:cNvSpPr txBox="1"/>
          <p:nvPr/>
        </p:nvSpPr>
        <p:spPr>
          <a:xfrm>
            <a:off x="425158" y="1412776"/>
            <a:ext cx="89923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자막 종류 세분화</a:t>
            </a:r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1D5C94-2B70-494E-8015-3187C11DFD4B}"/>
              </a:ext>
            </a:extLst>
          </p:cNvPr>
          <p:cNvSpPr txBox="1"/>
          <p:nvPr/>
        </p:nvSpPr>
        <p:spPr>
          <a:xfrm>
            <a:off x="1068477" y="1844827"/>
            <a:ext cx="24443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- 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사용자 생성 자막</a:t>
            </a:r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208DB0-48EE-450D-81B2-77DD1656C3F5}"/>
              </a:ext>
            </a:extLst>
          </p:cNvPr>
          <p:cNvSpPr txBox="1"/>
          <p:nvPr/>
        </p:nvSpPr>
        <p:spPr>
          <a:xfrm>
            <a:off x="6889424" y="3284984"/>
            <a:ext cx="2696985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동영상 재생 중 사용자 지정 자막 생성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.</a:t>
            </a:r>
          </a:p>
          <a:p>
            <a:endParaRPr lang="en-US" altLang="ko-KR" sz="1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r>
              <a:rPr lang="ko-KR" altLang="en-US" sz="14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등록 자막은 첫 타이핑 시간을 시간 정보로 가짐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.</a:t>
            </a:r>
          </a:p>
          <a:p>
            <a:endParaRPr lang="en-US" altLang="ko-KR" sz="1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r>
              <a:rPr lang="ko-KR" altLang="en-US" sz="14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생성 자막은 동영상의 시간 정보를 함께 저장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.</a:t>
            </a:r>
          </a:p>
          <a:p>
            <a:r>
              <a:rPr lang="en-US" altLang="ko-KR" sz="14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(</a:t>
            </a:r>
            <a:r>
              <a:rPr lang="ko-KR" altLang="en-US" sz="14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실시간 영상은 녹화 후부터 타임라인 생성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)</a:t>
            </a:r>
          </a:p>
          <a:p>
            <a:endParaRPr lang="en-US" altLang="ko-KR" sz="1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8E2D520-AC4C-4D06-A8E8-F7BBBC1BA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02" y="2479035"/>
            <a:ext cx="6368178" cy="3594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E30EE402-D160-430A-A986-92D9543B9C87}"/>
              </a:ext>
            </a:extLst>
          </p:cNvPr>
          <p:cNvSpPr/>
          <p:nvPr/>
        </p:nvSpPr>
        <p:spPr>
          <a:xfrm>
            <a:off x="5407312" y="2930364"/>
            <a:ext cx="1434068" cy="132343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328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320675" y="1268760"/>
            <a:ext cx="9240837" cy="5256584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-7734" y="332648"/>
            <a:ext cx="2152422" cy="50405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cxnSp>
        <p:nvCxnSpPr>
          <p:cNvPr id="49" name="직선 연결선 48"/>
          <p:cNvCxnSpPr>
            <a:cxnSpLocks/>
          </p:cNvCxnSpPr>
          <p:nvPr/>
        </p:nvCxnSpPr>
        <p:spPr>
          <a:xfrm>
            <a:off x="0" y="836708"/>
            <a:ext cx="990600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http://www.clker.com/cliparts/v/B/7/n/s/8/free-vector-pers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A310BD-E5AD-4566-9A36-351509479E89}"/>
              </a:ext>
            </a:extLst>
          </p:cNvPr>
          <p:cNvSpPr txBox="1"/>
          <p:nvPr/>
        </p:nvSpPr>
        <p:spPr>
          <a:xfrm>
            <a:off x="2144688" y="271357"/>
            <a:ext cx="7704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2.</a:t>
            </a:r>
            <a:r>
              <a:rPr lang="ko-KR" altLang="en-US" sz="3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 진행 상황 보고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FA8BA6-2299-46A7-97BA-67CDCD5C8753}"/>
              </a:ext>
            </a:extLst>
          </p:cNvPr>
          <p:cNvSpPr txBox="1"/>
          <p:nvPr/>
        </p:nvSpPr>
        <p:spPr>
          <a:xfrm>
            <a:off x="425158" y="1412776"/>
            <a:ext cx="89923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자막 종류 세분화</a:t>
            </a:r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1D5C94-2B70-494E-8015-3187C11DFD4B}"/>
              </a:ext>
            </a:extLst>
          </p:cNvPr>
          <p:cNvSpPr txBox="1"/>
          <p:nvPr/>
        </p:nvSpPr>
        <p:spPr>
          <a:xfrm>
            <a:off x="1068477" y="1844827"/>
            <a:ext cx="2444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- ODF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 파일</a:t>
            </a:r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208DB0-48EE-450D-81B2-77DD1656C3F5}"/>
              </a:ext>
            </a:extLst>
          </p:cNvPr>
          <p:cNvSpPr txBox="1"/>
          <p:nvPr/>
        </p:nvSpPr>
        <p:spPr>
          <a:xfrm>
            <a:off x="6998479" y="3168266"/>
            <a:ext cx="26969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ODF</a:t>
            </a:r>
            <a:r>
              <a:rPr lang="ko-KR" altLang="en-US" sz="14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 파일을 불러와</a:t>
            </a:r>
            <a:endParaRPr lang="en-US" altLang="ko-KR" sz="1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r>
              <a:rPr lang="ko-KR" altLang="en-US" sz="14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자막 데이터로 출력</a:t>
            </a:r>
            <a:endParaRPr lang="en-US" altLang="ko-KR" sz="1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1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r>
              <a:rPr lang="ko-KR" altLang="en-US" sz="14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원하는 지점과 매칭 시키면</a:t>
            </a:r>
            <a:endParaRPr lang="en-US" altLang="ko-KR" sz="1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r>
              <a:rPr lang="ko-KR" altLang="en-US" sz="14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출력 자료의 타임라인이 </a:t>
            </a:r>
            <a:endParaRPr lang="en-US" altLang="ko-KR" sz="1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r>
              <a:rPr lang="ko-KR" altLang="en-US" sz="14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저장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 </a:t>
            </a:r>
            <a:r>
              <a:rPr lang="ko-KR" altLang="en-US" sz="14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되어 지간 정보를 가진</a:t>
            </a:r>
            <a:endParaRPr lang="en-US" altLang="ko-KR" sz="1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r>
              <a:rPr lang="ko-KR" altLang="en-US" sz="14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자막으로 활용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.</a:t>
            </a:r>
          </a:p>
          <a:p>
            <a:r>
              <a:rPr lang="en-US" altLang="ko-KR" sz="14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(</a:t>
            </a:r>
            <a:r>
              <a:rPr lang="ko-KR" altLang="en-US" sz="14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실시간 영상은 녹화 후부터 타임라인 생성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)</a:t>
            </a:r>
          </a:p>
          <a:p>
            <a:endParaRPr lang="en-US" altLang="ko-KR" sz="1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C4147CB-D400-48B8-B642-99A33E16E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27" y="2481045"/>
            <a:ext cx="6409900" cy="3600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E30EE402-D160-430A-A986-92D9543B9C87}"/>
              </a:ext>
            </a:extLst>
          </p:cNvPr>
          <p:cNvSpPr/>
          <p:nvPr/>
        </p:nvSpPr>
        <p:spPr>
          <a:xfrm>
            <a:off x="5169024" y="2481045"/>
            <a:ext cx="1695503" cy="360040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782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8</a:t>
            </a:fld>
            <a:endParaRPr lang="ko-KR" altLang="en-US"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612740" y="2636912"/>
            <a:ext cx="4680520" cy="1069080"/>
            <a:chOff x="2654482" y="1639840"/>
            <a:chExt cx="4680520" cy="1069080"/>
          </a:xfrm>
        </p:grpSpPr>
        <p:sp>
          <p:nvSpPr>
            <p:cNvPr id="5" name="TextBox 4"/>
            <p:cNvSpPr txBox="1"/>
            <p:nvPr/>
          </p:nvSpPr>
          <p:spPr>
            <a:xfrm>
              <a:off x="3991037" y="1639840"/>
              <a:ext cx="192392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000" b="1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감사합니다</a:t>
              </a:r>
              <a:endParaRPr lang="ko-KR" altLang="en-US" sz="3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2654482" y="2708920"/>
              <a:ext cx="468052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1911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5">
      <a:majorFont>
        <a:latin typeface="Raleway"/>
        <a:ea typeface="Noto Sans Korean Regular"/>
        <a:cs typeface=""/>
      </a:majorFont>
      <a:minorFont>
        <a:latin typeface="Raleway"/>
        <a:ea typeface="Noto Sans Korea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6542</TotalTime>
  <Words>345</Words>
  <Application>Microsoft Office PowerPoint</Application>
  <PresentationFormat>A4 용지(210x297mm)</PresentationFormat>
  <Paragraphs>81</Paragraphs>
  <Slides>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6" baseType="lpstr">
      <vt:lpstr>210 산들바람 R</vt:lpstr>
      <vt:lpstr>Arial</vt:lpstr>
      <vt:lpstr>바탕</vt:lpstr>
      <vt:lpstr>THE명품굴림 </vt:lpstr>
      <vt:lpstr>Book Antiqua</vt:lpstr>
      <vt:lpstr>맑은 고딕</vt:lpstr>
      <vt:lpstr>Raleway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ATC_003</dc:creator>
  <cp:lastModifiedBy>이 유경</cp:lastModifiedBy>
  <cp:revision>281</cp:revision>
  <cp:lastPrinted>2015-04-09T04:52:36Z</cp:lastPrinted>
  <dcterms:created xsi:type="dcterms:W3CDTF">2015-03-26T09:31:22Z</dcterms:created>
  <dcterms:modified xsi:type="dcterms:W3CDTF">2021-05-03T03:10:35Z</dcterms:modified>
</cp:coreProperties>
</file>